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0" r:id="rId1"/>
  </p:sldMasterIdLst>
  <p:sldIdLst>
    <p:sldId id="256" r:id="rId2"/>
    <p:sldId id="257" r:id="rId3"/>
    <p:sldId id="261" r:id="rId4"/>
    <p:sldId id="259" r:id="rId5"/>
    <p:sldId id="258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163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818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605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59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0384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6375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22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6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16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9553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70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5C37CD2-56F9-4BDE-8527-8F0A74EE03EC}" type="datetimeFigureOut">
              <a:rPr lang="it-IT" smtClean="0"/>
              <a:t>13/10/2021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5C18385-8C71-4838-AC6B-9FAFFB24A198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029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B7A53F-A238-4248-A4B3-798B72C14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7940" y="2024058"/>
            <a:ext cx="6019582" cy="953221"/>
          </a:xfrm>
        </p:spPr>
        <p:txBody>
          <a:bodyPr>
            <a:normAutofit fontScale="90000"/>
          </a:bodyPr>
          <a:lstStyle/>
          <a:p>
            <a:br>
              <a:rPr lang="it-IT" b="1" dirty="0">
                <a:solidFill>
                  <a:srgbClr val="7030A0"/>
                </a:solidFill>
              </a:rPr>
            </a:br>
            <a:r>
              <a:rPr lang="it-IT" b="1" dirty="0">
                <a:solidFill>
                  <a:srgbClr val="7030A0"/>
                </a:solidFill>
              </a:rPr>
              <a:t>FASTBOOK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D01941-AA27-4806-91C4-D6CB63C51A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it-IT" dirty="0"/>
              <a:t>Fastbook è finalmente realtà.</a:t>
            </a:r>
          </a:p>
          <a:p>
            <a:r>
              <a:rPr lang="it-IT" dirty="0"/>
              <a:t>Qui potrai scegliere il tuo libro comodamente seduto da casa e venire a ritirarlo da noi evitando file e scocciature!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CCEFFE5-5EC5-4FE8-A73C-FF67FF7A5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90" y="1260716"/>
            <a:ext cx="2202420" cy="10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37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AB81B6-80D1-48AE-A8A3-88A6A536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609" y="1004296"/>
            <a:ext cx="3824679" cy="749624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OBBIETTIVI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A278C-DBA7-4386-A350-AAD9662A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531" y="2649211"/>
            <a:ext cx="3824679" cy="3318936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it-IT" sz="1800" dirty="0">
                <a:latin typeface="ArialMT"/>
              </a:rPr>
              <a:t>R</a:t>
            </a:r>
            <a:r>
              <a:rPr lang="it-IT" sz="1800" b="0" i="0" u="none" strike="noStrike" baseline="0" dirty="0">
                <a:latin typeface="ArialMT"/>
              </a:rPr>
              <a:t>ealizzare un portale web che consenta ai clienti di </a:t>
            </a:r>
            <a:r>
              <a:rPr lang="it-IT" sz="1800" dirty="0">
                <a:latin typeface="ArialMT"/>
              </a:rPr>
              <a:t>poter prenotare un appuntamento </a:t>
            </a:r>
            <a:r>
              <a:rPr lang="it-IT" sz="1800" b="0" i="0" u="none" strike="noStrike" baseline="0" dirty="0">
                <a:latin typeface="ArialMT"/>
              </a:rPr>
              <a:t>per prendere in prestito dei libri.</a:t>
            </a:r>
            <a:r>
              <a:rPr lang="it-IT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1800" dirty="0">
                <a:latin typeface="ArialMT"/>
              </a:rPr>
              <a:t>Permettere agli utenti di potersi registrare e solo allora, permettere la prenotazione un libro.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1800" dirty="0">
                <a:latin typeface="ArialMT"/>
              </a:rPr>
              <a:t>Creazione di un form pubblico.</a:t>
            </a:r>
          </a:p>
          <a:p>
            <a:pPr algn="l">
              <a:buFont typeface="Wingdings" panose="05000000000000000000" pitchFamily="2" charset="2"/>
              <a:buChar char="q"/>
            </a:pPr>
            <a:endParaRPr lang="it-IT" sz="1800" dirty="0">
              <a:latin typeface="ArialMT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99ADAE6-525F-42E3-AB98-DBB0CF24D317}"/>
              </a:ext>
            </a:extLst>
          </p:cNvPr>
          <p:cNvSpPr txBox="1">
            <a:spLocks/>
          </p:cNvSpPr>
          <p:nvPr/>
        </p:nvSpPr>
        <p:spPr>
          <a:xfrm>
            <a:off x="7189783" y="3004813"/>
            <a:ext cx="382467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it-IT" sz="1800" dirty="0">
                <a:latin typeface="ArialMT"/>
              </a:rPr>
              <a:t>Una volta prenotato il libro, far scegliere una data e un ora per il ritiro del libro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1800" b="0" i="0" u="none" strike="noStrike" baseline="0" dirty="0">
                <a:latin typeface="ArialMT"/>
              </a:rPr>
              <a:t>Inviare un’email dopo che la prenotazione è stata effettuata.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1800" dirty="0">
                <a:latin typeface="ArialMT"/>
              </a:rPr>
              <a:t>Permettere la cancellazione della prenotazione.</a:t>
            </a:r>
            <a:endParaRPr lang="it-IT" sz="1800" b="0" i="0" u="none" strike="noStrike" baseline="0" dirty="0">
              <a:latin typeface="ArialM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616035-F654-480A-BE10-0BF84B80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07" y="668737"/>
            <a:ext cx="2200847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9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ED5168-4912-4C1E-98D1-1BF89EF1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219" y="1098833"/>
            <a:ext cx="3873995" cy="65508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LE RICHIESTE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DF13F9-216C-4166-B382-454F68632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678" y="2640822"/>
            <a:ext cx="9601196" cy="3318936"/>
          </a:xfrm>
        </p:spPr>
        <p:txBody>
          <a:bodyPr tIns="36000" bIns="36000">
            <a:normAutofit/>
          </a:bodyPr>
          <a:lstStyle/>
          <a:p>
            <a:pPr algn="l"/>
            <a:r>
              <a:rPr lang="it-IT" sz="1800" b="0" i="0" u="none" strike="noStrike" baseline="0" dirty="0">
                <a:latin typeface="ArialMT"/>
              </a:rPr>
              <a:t>Un diagramma E/R dello scenario proposto;</a:t>
            </a:r>
          </a:p>
          <a:p>
            <a:pPr marL="0" indent="0">
              <a:buNone/>
            </a:pPr>
            <a:r>
              <a:rPr lang="it-IT" sz="1800" b="0" i="0" u="none" strike="noStrike" baseline="0" dirty="0">
                <a:latin typeface="ArialMT"/>
              </a:rPr>
              <a:t>In questo caso abbi</a:t>
            </a:r>
            <a:r>
              <a:rPr lang="it-IT" sz="1800" dirty="0">
                <a:latin typeface="ArialMT"/>
              </a:rPr>
              <a:t>amo utilizzato i servizi offerti da XAMPP collegandoci a phpMyAdmin.</a:t>
            </a:r>
          </a:p>
          <a:p>
            <a:pPr marL="0" indent="0">
              <a:buNone/>
            </a:pPr>
            <a:endParaRPr lang="it-IT" sz="1800" b="0" i="0" u="none" strike="noStrike" baseline="0" dirty="0">
              <a:latin typeface="ArialMT"/>
            </a:endParaRPr>
          </a:p>
          <a:p>
            <a:pPr algn="l"/>
            <a:r>
              <a:rPr lang="it-IT" sz="1800" b="0" i="0" u="none" strike="noStrike" baseline="0" dirty="0">
                <a:latin typeface="ArialMT"/>
              </a:rPr>
              <a:t>Il front-end del sito realizzato con HTML+CSS+Javascript;</a:t>
            </a:r>
          </a:p>
          <a:p>
            <a:pPr marL="0" indent="0">
              <a:buNone/>
            </a:pPr>
            <a:r>
              <a:rPr lang="it-IT" sz="1800" b="0" i="0" u="none" strike="noStrike" baseline="0" dirty="0">
                <a:latin typeface="ArialMT"/>
              </a:rPr>
              <a:t>Avvalendoci del supporto di Intellij IDEA.</a:t>
            </a:r>
          </a:p>
          <a:p>
            <a:pPr marL="0" indent="0">
              <a:buNone/>
            </a:pPr>
            <a:endParaRPr lang="it-IT" sz="1800" b="0" i="0" u="none" strike="noStrike" baseline="0" dirty="0">
              <a:latin typeface="ArialMT"/>
            </a:endParaRPr>
          </a:p>
          <a:p>
            <a:pPr algn="l"/>
            <a:r>
              <a:rPr lang="it-IT" sz="1800" b="0" i="0" u="none" strike="noStrike" baseline="0" dirty="0">
                <a:latin typeface="ArialMT"/>
              </a:rPr>
              <a:t> Il back-end del sito realizzato con Java Spring.</a:t>
            </a:r>
          </a:p>
          <a:p>
            <a:pPr marL="0" indent="0">
              <a:buNone/>
            </a:pPr>
            <a:r>
              <a:rPr lang="it-IT" sz="1800" dirty="0">
                <a:latin typeface="ArialMT"/>
              </a:rPr>
              <a:t>Utilizzando le dipendenze di spring initializr, supporto di Maven e di </a:t>
            </a:r>
            <a:r>
              <a:rPr lang="it-IT" sz="1800" b="0" i="0" u="none" strike="noStrike" baseline="0" dirty="0">
                <a:latin typeface="ArialMT"/>
              </a:rPr>
              <a:t>Intellij IDEA.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DE7D1A-C66D-46E3-8DB0-648FF4DD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07" y="668737"/>
            <a:ext cx="2200847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F97D26-75D7-49A7-91B6-347E13EC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002" y="1041240"/>
            <a:ext cx="4840448" cy="712680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SCHEDA TECNICA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555324-4BFC-42E0-9103-467A8E511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it-IT" dirty="0"/>
              <a:t>GitHub: è uno strumento web di version control Git. Usando questo tool i programmatori possono lavorare in modo coordinato sulla stessa base di codice, pur sviluppando in modo indipendente.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/>
              <a:t>Intellij Idea: è un ambiente di sviluppo integrato per il linguaggio di programmazione Java.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/>
              <a:t>Xampp: è una piattaforma software multipiattaforma e libera costituita da Apache HTTP Server, il database MariaDB e tutti gli strumenti necessari per utilizzare i linguaggi di programmazione PHP e Perl.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70C4F91-D43E-4A29-AD00-54973E99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25" y="5235427"/>
            <a:ext cx="1615764" cy="145923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6BE4BB9-EBD5-470C-9950-5293B1FB3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340" y="5235427"/>
            <a:ext cx="1496735" cy="14967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EAECC08-B12D-4D56-80AA-1E47060DD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13" y="5128322"/>
            <a:ext cx="1646787" cy="171094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8E9FFFB-6EF7-4C5C-8F9D-A4DB10ED0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97" y="5548398"/>
            <a:ext cx="2362364" cy="75442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DC8817D-53EE-4EE8-8A07-E64509462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65" y="5200954"/>
            <a:ext cx="1806253" cy="147584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1608920-73EC-4A74-90BD-144BD6828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307" y="668737"/>
            <a:ext cx="2200847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CFE2E8-A511-4546-A45A-6A6A6188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723" y="1004654"/>
            <a:ext cx="5553512" cy="749265"/>
          </a:xfrm>
        </p:spPr>
        <p:txBody>
          <a:bodyPr>
            <a:normAutofit/>
          </a:bodyPr>
          <a:lstStyle/>
          <a:p>
            <a:r>
              <a:rPr lang="it-IT" sz="4400" b="1" dirty="0"/>
              <a:t>INIZIO DEL PROGETTO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08247E5-70B4-4D2F-BB4C-13389136F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23" y="2285999"/>
            <a:ext cx="9338938" cy="400370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C8BBEE8-4148-4369-B125-CEB18294B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07" y="668737"/>
            <a:ext cx="2200847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1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CE724D-C2EE-4BA6-9C09-34BC65A0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762" y="487828"/>
            <a:ext cx="5048532" cy="721761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Diagramma</a:t>
            </a:r>
            <a:r>
              <a:rPr lang="it-IT" sz="4400" b="1" i="0" u="none" strike="noStrike" baseline="0" dirty="0">
                <a:latin typeface="ArialMT"/>
              </a:rPr>
              <a:t> </a:t>
            </a:r>
            <a:r>
              <a:rPr lang="it-IT" b="1" dirty="0"/>
              <a:t>E/R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E899D23-CC3A-4DA9-9E4C-FC7636159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83" y="1388437"/>
            <a:ext cx="8110552" cy="5279468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7618E6A-3E34-413E-8828-3F0A6E14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07" y="668737"/>
            <a:ext cx="2200847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A56499-901B-4409-B0AA-0814B16A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551" y="919813"/>
            <a:ext cx="3341583" cy="724429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FRONT-END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60B7CFE-65A4-4E77-B6B3-DA5958FCF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04" y="1969055"/>
            <a:ext cx="5059838" cy="4526239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37AEEF-7C9D-4567-BB57-32A75CB96A83}"/>
              </a:ext>
            </a:extLst>
          </p:cNvPr>
          <p:cNvSpPr txBox="1"/>
          <p:nvPr/>
        </p:nvSpPr>
        <p:spPr>
          <a:xfrm>
            <a:off x="718079" y="2642532"/>
            <a:ext cx="226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Elementi fondamentali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C282751-6694-481F-BC41-D9C1E12E03FA}"/>
              </a:ext>
            </a:extLst>
          </p:cNvPr>
          <p:cNvSpPr txBox="1"/>
          <p:nvPr/>
        </p:nvSpPr>
        <p:spPr>
          <a:xfrm>
            <a:off x="9650135" y="2650921"/>
            <a:ext cx="2696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Elementi fondamentali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56EC7937-1A42-4539-9E18-45E7D7CCCB1C}"/>
              </a:ext>
            </a:extLst>
          </p:cNvPr>
          <p:cNvSpPr/>
          <p:nvPr/>
        </p:nvSpPr>
        <p:spPr>
          <a:xfrm>
            <a:off x="2925611" y="2672001"/>
            <a:ext cx="584125" cy="3103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sinistra 10">
            <a:extLst>
              <a:ext uri="{FF2B5EF4-FFF2-40B4-BE49-F238E27FC236}">
                <a16:creationId xmlns:a16="http://schemas.microsoft.com/office/drawing/2014/main" id="{15644421-FF9E-4D80-8927-68D9113C2D3B}"/>
              </a:ext>
            </a:extLst>
          </p:cNvPr>
          <p:cNvSpPr/>
          <p:nvPr/>
        </p:nvSpPr>
        <p:spPr>
          <a:xfrm>
            <a:off x="8929702" y="2709860"/>
            <a:ext cx="673373" cy="310393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0916D5-CA4D-47D7-8694-CEE9271F3CC0}"/>
              </a:ext>
            </a:extLst>
          </p:cNvPr>
          <p:cNvSpPr txBox="1"/>
          <p:nvPr/>
        </p:nvSpPr>
        <p:spPr>
          <a:xfrm>
            <a:off x="857480" y="3607265"/>
            <a:ext cx="2592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Intestazione: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Logo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Nav Bar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BF4133A-83E2-47B9-AA8B-A030E7855EEB}"/>
              </a:ext>
            </a:extLst>
          </p:cNvPr>
          <p:cNvSpPr txBox="1"/>
          <p:nvPr/>
        </p:nvSpPr>
        <p:spPr>
          <a:xfrm>
            <a:off x="9220684" y="3607265"/>
            <a:ext cx="2466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Corpo Centrale: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Form di ricerca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Elenco di libri per genere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D9E61BC-ADD0-4860-936C-0C68A87E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07" y="668737"/>
            <a:ext cx="2200847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3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DCF4DC-12AC-460B-9850-997301AE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924" y="2961828"/>
            <a:ext cx="2008825" cy="467172"/>
          </a:xfrm>
        </p:spPr>
        <p:txBody>
          <a:bodyPr>
            <a:noAutofit/>
          </a:bodyPr>
          <a:lstStyle/>
          <a:p>
            <a:r>
              <a:rPr lang="it-IT" sz="3200" b="1" dirty="0"/>
              <a:t>BACK-END</a:t>
            </a:r>
          </a:p>
        </p:txBody>
      </p:sp>
      <p:pic>
        <p:nvPicPr>
          <p:cNvPr id="11" name="Biblioteca 2021-10-13 17-07-45">
            <a:hlinkClick r:id="" action="ppaction://media"/>
            <a:extLst>
              <a:ext uri="{FF2B5EF4-FFF2-40B4-BE49-F238E27FC236}">
                <a16:creationId xmlns:a16="http://schemas.microsoft.com/office/drawing/2014/main" id="{468E3625-E742-489C-A0AD-E26B152530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7982" y="872455"/>
            <a:ext cx="8180854" cy="559313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1FF279A-1773-417F-9F73-3858D6369459}"/>
              </a:ext>
            </a:extLst>
          </p:cNvPr>
          <p:cNvSpPr txBox="1"/>
          <p:nvPr/>
        </p:nvSpPr>
        <p:spPr>
          <a:xfrm>
            <a:off x="1072924" y="3890781"/>
            <a:ext cx="2495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puramente illustrativo sulle varie classi e pagine create per il funzionamento del sito, compreso sia di parte back-end che front-end.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DC39E2-FD5E-4CE4-A759-F8800452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307" y="668737"/>
            <a:ext cx="2200847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E5B7C1-3800-4EC4-89A1-7127E0A3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1" y="987260"/>
            <a:ext cx="4107083" cy="766659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CONCLUSIONI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3EC509-97FF-4B60-8261-960CD0193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" r="711" b="3004"/>
          <a:stretch/>
        </p:blipFill>
        <p:spPr>
          <a:xfrm>
            <a:off x="1923688" y="2725947"/>
            <a:ext cx="8428010" cy="31499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0FF626B-1693-42E0-ADD6-EA5C6DFF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07" y="668737"/>
            <a:ext cx="2200847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7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209</TotalTime>
  <Words>311</Words>
  <Application>Microsoft Office PowerPoint</Application>
  <PresentationFormat>Widescreen</PresentationFormat>
  <Paragraphs>41</Paragraphs>
  <Slides>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Arial</vt:lpstr>
      <vt:lpstr>ArialMT</vt:lpstr>
      <vt:lpstr>Courier New</vt:lpstr>
      <vt:lpstr>Gill Sans MT</vt:lpstr>
      <vt:lpstr>Impact</vt:lpstr>
      <vt:lpstr>Wingdings</vt:lpstr>
      <vt:lpstr>Badge</vt:lpstr>
      <vt:lpstr> FASTBOOK</vt:lpstr>
      <vt:lpstr>OBBIETTIVI</vt:lpstr>
      <vt:lpstr>LE RICHIESTE </vt:lpstr>
      <vt:lpstr>SCHEDA TECNICA</vt:lpstr>
      <vt:lpstr>INIZIO DEL PROGETTO</vt:lpstr>
      <vt:lpstr>Diagramma E/R</vt:lpstr>
      <vt:lpstr>FRONT-END</vt:lpstr>
      <vt:lpstr>BACK-END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interista605@gmail.com</dc:creator>
  <cp:lastModifiedBy>interista605@gmail.com</cp:lastModifiedBy>
  <cp:revision>11</cp:revision>
  <dcterms:created xsi:type="dcterms:W3CDTF">2021-10-10T07:38:38Z</dcterms:created>
  <dcterms:modified xsi:type="dcterms:W3CDTF">2021-10-13T15:40:08Z</dcterms:modified>
</cp:coreProperties>
</file>